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0" r:id="rId4"/>
    <p:sldId id="264" r:id="rId5"/>
    <p:sldId id="270" r:id="rId6"/>
    <p:sldId id="266" r:id="rId7"/>
    <p:sldId id="271" r:id="rId8"/>
    <p:sldId id="274" r:id="rId9"/>
    <p:sldId id="273" r:id="rId10"/>
    <p:sldId id="275" r:id="rId11"/>
    <p:sldId id="276" r:id="rId12"/>
    <p:sldId id="267" r:id="rId13"/>
    <p:sldId id="269" r:id="rId14"/>
    <p:sldId id="268" r:id="rId15"/>
    <p:sldId id="262" r:id="rId16"/>
    <p:sldId id="258" r:id="rId17"/>
    <p:sldId id="261" r:id="rId18"/>
    <p:sldId id="277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66"/>
    <a:srgbClr val="9966FF"/>
    <a:srgbClr val="00FF00"/>
    <a:srgbClr val="00FF99"/>
    <a:srgbClr val="FF6699"/>
    <a:srgbClr val="FF7C80"/>
    <a:srgbClr val="66FF66"/>
    <a:srgbClr val="66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 showGuides="1">
      <p:cViewPr varScale="1">
        <p:scale>
          <a:sx n="106" d="100"/>
          <a:sy n="106" d="100"/>
        </p:scale>
        <p:origin x="88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443BD-2288-4234-A78A-64BC692723C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19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9AA23-CF3F-4728-9877-43283D043A7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60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F4D84-4B68-4B28-B63B-1F2F71D3907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47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69B1E-D06C-4881-81E9-8D976DCC7F9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68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AFE54-D15B-40C7-9C7B-8E172E8DDAE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86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AFF49-D5E5-40E7-9A0E-921BCCD78E4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67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285BD-73AB-41A7-B486-DEA81175114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94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736BC-34E3-4715-9699-37B0B433980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20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28D0B-4CA4-4680-BEF2-F12DC250DA6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55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0E72C-39C7-4AD8-97AC-2B38DDADA21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71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4AF49-6424-46F0-8340-AAED1A729A8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987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8FD0CD-C7A5-44D9-AF3B-95D22C99FEC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995738" y="4221163"/>
            <a:ext cx="4572000" cy="647700"/>
          </a:xfrm>
        </p:spPr>
        <p:txBody>
          <a:bodyPr anchor="ctr"/>
          <a:lstStyle/>
          <a:p>
            <a:pPr algn="r"/>
            <a:r>
              <a:rPr lang="es-UY" sz="3600" b="1">
                <a:solidFill>
                  <a:schemeClr val="bg2"/>
                </a:solidFill>
              </a:rPr>
              <a:t>Presentation Title</a:t>
            </a:r>
            <a:endParaRPr lang="es-ES" sz="3600" b="1" dirty="0">
              <a:solidFill>
                <a:schemeClr val="bg2"/>
              </a:solidFill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5076829" y="4868863"/>
            <a:ext cx="34575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1800" b="1">
                <a:solidFill>
                  <a:schemeClr val="bg2"/>
                </a:solidFill>
              </a:rPr>
              <a:t>Subheading goes here</a:t>
            </a:r>
            <a:endParaRPr lang="es-ES" sz="1800" b="1">
              <a:solidFill>
                <a:schemeClr val="bg2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627784" y="3933300"/>
            <a:ext cx="6206066" cy="187113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ACREDITACIÓN</a:t>
            </a:r>
            <a:endParaRPr lang="es-PE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lamada de flecha hacia abajo 8"/>
          <p:cNvSpPr/>
          <p:nvPr/>
        </p:nvSpPr>
        <p:spPr>
          <a:xfrm>
            <a:off x="4578494" y="1314960"/>
            <a:ext cx="3062227" cy="606457"/>
          </a:xfrm>
          <a:prstGeom prst="downArrowCallout">
            <a:avLst/>
          </a:prstGeom>
          <a:solidFill>
            <a:srgbClr val="66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Estándares</a:t>
            </a:r>
          </a:p>
        </p:txBody>
      </p:sp>
      <p:sp>
        <p:nvSpPr>
          <p:cNvPr id="10" name="Elipse 9"/>
          <p:cNvSpPr/>
          <p:nvPr/>
        </p:nvSpPr>
        <p:spPr>
          <a:xfrm>
            <a:off x="843273" y="2070671"/>
            <a:ext cx="1664356" cy="11525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02060"/>
                </a:solidFill>
              </a:rPr>
              <a:t>Servicios de Bienestar</a:t>
            </a:r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05148" y="3717036"/>
            <a:ext cx="2304293" cy="1028947"/>
          </a:xfrm>
          <a:prstGeom prst="ellipse">
            <a:avLst/>
          </a:prstGeom>
          <a:solidFill>
            <a:srgbClr val="99FF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700" dirty="0">
                <a:solidFill>
                  <a:srgbClr val="002060"/>
                </a:solidFill>
              </a:rPr>
              <a:t>Infraestructura y Soporte</a:t>
            </a:r>
          </a:p>
        </p:txBody>
      </p:sp>
      <p:sp>
        <p:nvSpPr>
          <p:cNvPr id="12" name="Llamada de flecha hacia abajo 11"/>
          <p:cNvSpPr/>
          <p:nvPr/>
        </p:nvSpPr>
        <p:spPr>
          <a:xfrm>
            <a:off x="196610" y="1309811"/>
            <a:ext cx="3062227" cy="606457"/>
          </a:xfrm>
          <a:prstGeom prst="downArrowCallout">
            <a:avLst/>
          </a:prstGeom>
          <a:solidFill>
            <a:srgbClr val="00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Factores</a:t>
            </a:r>
          </a:p>
        </p:txBody>
      </p:sp>
      <p:sp>
        <p:nvSpPr>
          <p:cNvPr id="17" name="Elipse 16"/>
          <p:cNvSpPr/>
          <p:nvPr/>
        </p:nvSpPr>
        <p:spPr>
          <a:xfrm>
            <a:off x="631335" y="5228142"/>
            <a:ext cx="2088232" cy="1000905"/>
          </a:xfrm>
          <a:prstGeom prst="ellipse">
            <a:avLst/>
          </a:prstGeom>
          <a:solidFill>
            <a:srgbClr val="66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02060"/>
                </a:solidFill>
              </a:rPr>
              <a:t>Recursos Humanos</a:t>
            </a:r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26" name="Título 3"/>
          <p:cNvSpPr>
            <a:spLocks noGrp="1"/>
          </p:cNvSpPr>
          <p:nvPr>
            <p:ph type="title"/>
          </p:nvPr>
        </p:nvSpPr>
        <p:spPr>
          <a:xfrm>
            <a:off x="683604" y="260648"/>
            <a:ext cx="8229600" cy="864096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PE" sz="30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s-PE" sz="30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s-PE" sz="3000" b="1" dirty="0">
                <a:solidFill>
                  <a:srgbClr val="002060"/>
                </a:solidFill>
                <a:cs typeface="Arial" panose="020B0604020202020204" pitchFamily="34" charset="0"/>
              </a:rPr>
              <a:t>Dimensión 3: Soporte Institucional</a:t>
            </a:r>
            <a:br>
              <a:rPr lang="es-PE" sz="30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s-PE" sz="3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09076" y="234902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dirty="0" smtClean="0">
                <a:solidFill>
                  <a:srgbClr val="002060"/>
                </a:solidFill>
                <a:latin typeface="+mn-lt"/>
                <a:cs typeface="+mn-cs"/>
              </a:rPr>
              <a:t>27. </a:t>
            </a:r>
            <a:r>
              <a:rPr lang="es-PE" dirty="0">
                <a:solidFill>
                  <a:srgbClr val="002060"/>
                </a:solidFill>
                <a:latin typeface="+mn-lt"/>
                <a:cs typeface="+mn-cs"/>
              </a:rPr>
              <a:t>Bienestar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923928" y="3269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 smtClean="0">
                <a:solidFill>
                  <a:srgbClr val="002060"/>
                </a:solidFill>
                <a:latin typeface="+mn-lt"/>
                <a:cs typeface="+mn-cs"/>
              </a:rPr>
              <a:t>28. </a:t>
            </a:r>
            <a:r>
              <a:rPr lang="es-PE" dirty="0">
                <a:solidFill>
                  <a:srgbClr val="002060"/>
                </a:solidFill>
                <a:latin typeface="+mn-lt"/>
                <a:cs typeface="+mn-cs"/>
              </a:rPr>
              <a:t>Equipamiento y uso de la infraestructura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923928" y="38209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 smtClean="0">
                <a:solidFill>
                  <a:srgbClr val="002060"/>
                </a:solidFill>
                <a:latin typeface="+mn-lt"/>
                <a:cs typeface="+mn-cs"/>
              </a:rPr>
              <a:t>29. </a:t>
            </a:r>
            <a:r>
              <a:rPr lang="es-PE" dirty="0">
                <a:solidFill>
                  <a:srgbClr val="002060"/>
                </a:solidFill>
                <a:latin typeface="+mn-lt"/>
                <a:cs typeface="+mn-cs"/>
              </a:rPr>
              <a:t>Mantenimiento de la infraestructura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894415" y="4144145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dirty="0" smtClean="0">
                <a:solidFill>
                  <a:srgbClr val="002060"/>
                </a:solidFill>
                <a:latin typeface="+mn-lt"/>
                <a:cs typeface="+mn-cs"/>
              </a:rPr>
              <a:t>30. </a:t>
            </a:r>
            <a:r>
              <a:rPr lang="es-PE" dirty="0">
                <a:solidFill>
                  <a:srgbClr val="002060"/>
                </a:solidFill>
                <a:latin typeface="+mn-lt"/>
                <a:cs typeface="+mn-cs"/>
              </a:rPr>
              <a:t>Sistema de información y comunicación 	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895872" y="45134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 smtClean="0">
                <a:solidFill>
                  <a:srgbClr val="002060"/>
                </a:solidFill>
                <a:latin typeface="+mn-lt"/>
                <a:cs typeface="+mn-cs"/>
              </a:rPr>
              <a:t>31. </a:t>
            </a:r>
            <a:r>
              <a:rPr lang="es-PE" dirty="0">
                <a:solidFill>
                  <a:srgbClr val="002060"/>
                </a:solidFill>
                <a:latin typeface="+mn-lt"/>
                <a:cs typeface="+mn-cs"/>
              </a:rPr>
              <a:t>Centros de información y </a:t>
            </a:r>
            <a:r>
              <a:rPr lang="es-PE" dirty="0" smtClean="0">
                <a:solidFill>
                  <a:srgbClr val="002060"/>
                </a:solidFill>
                <a:latin typeface="+mn-lt"/>
                <a:cs typeface="+mn-cs"/>
              </a:rPr>
              <a:t>referencia.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70738" y="54145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  <a:cs typeface="+mn-cs"/>
              </a:rPr>
              <a:t>32. Recursos humanos para la gestión del programa de estudios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5" name="Flecha a la derecha con muesca 24"/>
          <p:cNvSpPr/>
          <p:nvPr/>
        </p:nvSpPr>
        <p:spPr>
          <a:xfrm>
            <a:off x="2839489" y="2256057"/>
            <a:ext cx="864096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Flecha a la derecha con muesca 26"/>
          <p:cNvSpPr/>
          <p:nvPr/>
        </p:nvSpPr>
        <p:spPr>
          <a:xfrm>
            <a:off x="2860031" y="3834047"/>
            <a:ext cx="864096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Flecha a la derecha con muesca 27"/>
          <p:cNvSpPr/>
          <p:nvPr/>
        </p:nvSpPr>
        <p:spPr>
          <a:xfrm>
            <a:off x="2913104" y="5425660"/>
            <a:ext cx="864096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124" name="Picture 4" descr="Resultado de imagen para estudiantes universitarios biblioteca dibu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2"/>
          <a:stretch/>
        </p:blipFill>
        <p:spPr bwMode="auto">
          <a:xfrm>
            <a:off x="6318328" y="1880457"/>
            <a:ext cx="2352405" cy="127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6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7" grpId="0" animBg="1"/>
      <p:bldP spid="26" grpId="0" animBg="1"/>
      <p:bldP spid="3" grpId="0"/>
      <p:bldP spid="4" grpId="0"/>
      <p:bldP spid="8" grpId="0"/>
      <p:bldP spid="13" grpId="0"/>
      <p:bldP spid="15" grpId="0"/>
      <p:bldP spid="16" grpId="0"/>
      <p:bldP spid="25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lamada de flecha hacia abajo 8"/>
          <p:cNvSpPr/>
          <p:nvPr/>
        </p:nvSpPr>
        <p:spPr>
          <a:xfrm>
            <a:off x="4572004" y="1772820"/>
            <a:ext cx="3062227" cy="606457"/>
          </a:xfrm>
          <a:prstGeom prst="downArrowCallou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Estándares</a:t>
            </a:r>
          </a:p>
        </p:txBody>
      </p:sp>
      <p:sp>
        <p:nvSpPr>
          <p:cNvPr id="10" name="Elipse 9"/>
          <p:cNvSpPr/>
          <p:nvPr/>
        </p:nvSpPr>
        <p:spPr>
          <a:xfrm>
            <a:off x="575591" y="3016566"/>
            <a:ext cx="2304256" cy="1152537"/>
          </a:xfrm>
          <a:prstGeom prst="ellipse">
            <a:avLst/>
          </a:prstGeom>
          <a:solidFill>
            <a:srgbClr val="99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02060"/>
                </a:solidFill>
              </a:rPr>
              <a:t>Verificación del Perfil De Egreso</a:t>
            </a:r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12" name="Llamada de flecha hacia abajo 11"/>
          <p:cNvSpPr/>
          <p:nvPr/>
        </p:nvSpPr>
        <p:spPr>
          <a:xfrm>
            <a:off x="196609" y="1772820"/>
            <a:ext cx="3062227" cy="606457"/>
          </a:xfrm>
          <a:prstGeom prst="downArrowCallou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Factores</a:t>
            </a:r>
          </a:p>
        </p:txBody>
      </p:sp>
      <p:sp>
        <p:nvSpPr>
          <p:cNvPr id="26" name="Título 3"/>
          <p:cNvSpPr>
            <a:spLocks noGrp="1"/>
          </p:cNvSpPr>
          <p:nvPr>
            <p:ph type="title"/>
          </p:nvPr>
        </p:nvSpPr>
        <p:spPr>
          <a:xfrm>
            <a:off x="609381" y="434434"/>
            <a:ext cx="8229600" cy="864096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PE" sz="30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s-PE" sz="30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s-PE" sz="3000" b="1" dirty="0">
                <a:solidFill>
                  <a:srgbClr val="002060"/>
                </a:solidFill>
                <a:cs typeface="Arial" panose="020B0604020202020204" pitchFamily="34" charset="0"/>
              </a:rPr>
              <a:t>Dimensión 4: Resultados</a:t>
            </a:r>
            <a:br>
              <a:rPr lang="es-PE" sz="30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s-PE" sz="3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14955" y="306896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olidFill>
                  <a:srgbClr val="002060"/>
                </a:solidFill>
              </a:rPr>
              <a:t>33. </a:t>
            </a:r>
            <a:r>
              <a:rPr lang="es-PE" dirty="0">
                <a:solidFill>
                  <a:srgbClr val="002060"/>
                </a:solidFill>
              </a:rPr>
              <a:t>Logro de competencias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414951" y="35227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 smtClean="0">
                <a:solidFill>
                  <a:srgbClr val="002060"/>
                </a:solidFill>
              </a:rPr>
              <a:t>34. </a:t>
            </a:r>
            <a:r>
              <a:rPr lang="es-PE" dirty="0">
                <a:solidFill>
                  <a:srgbClr val="002060"/>
                </a:solidFill>
              </a:rPr>
              <a:t>Seguimiento a egresados y objetivos educacionales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8" name="Flecha a la derecha con muesca 17"/>
          <p:cNvSpPr/>
          <p:nvPr/>
        </p:nvSpPr>
        <p:spPr>
          <a:xfrm>
            <a:off x="3059832" y="3253626"/>
            <a:ext cx="864096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146" name="Picture 2" descr="Resultado de imagen para linea de meta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836" y="4388926"/>
            <a:ext cx="3114853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318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6" grpId="0" animBg="1"/>
      <p:bldP spid="2" grpId="0"/>
      <p:bldP spid="5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08519" y="1509484"/>
            <a:ext cx="9324529" cy="4525963"/>
          </a:xfrm>
        </p:spPr>
        <p:txBody>
          <a:bodyPr/>
          <a:lstStyle/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PE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Autoevaluación:</a:t>
            </a:r>
          </a:p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18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Proceso de evaluación orientado a la mejora de la calidad, desarrollado por las 	propias instituciones o programas de estudios con la participación de sus 	miembros y grupos de interés.</a:t>
            </a:r>
          </a:p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18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PE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externa:</a:t>
            </a:r>
          </a:p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18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Proceso conducido por un equipo de evaluadores con conocimiento del 	programa de estudios, la administración universitaria y metodologías de 	evaluación; con dos fines: verificar el logro de los estándares de calidad e 	identificar fortalezas, buenas prácticas y retos para la mejora continua de 	los 	programas de estudios. </a:t>
            </a:r>
          </a:p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18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PE" sz="18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Decisión: </a:t>
            </a:r>
          </a:p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  <a:tabLst>
                <a:tab pos="447675" algn="l"/>
              </a:tabLst>
            </a:pPr>
            <a:r>
              <a:rPr lang="es-PE" sz="18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Si algún estándar no se logra, no se otorga la acreditación.</a:t>
            </a:r>
          </a:p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  <a:tabLst>
                <a:tab pos="447675" algn="l"/>
              </a:tabLst>
            </a:pPr>
            <a:r>
              <a:rPr lang="es-PE" sz="18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Si todos los estándares se logran; pero alguno de ellos con debilidad, la 	acreditación se otorga por 2 años.</a:t>
            </a:r>
          </a:p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  <a:tabLst>
                <a:tab pos="447675" algn="l"/>
              </a:tabLst>
            </a:pPr>
            <a:r>
              <a:rPr lang="es-PE" sz="18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Si todos los estándares se logran plenamente, la acreditación se otorga por 6 años.</a:t>
            </a:r>
          </a:p>
          <a:p>
            <a:endParaRPr lang="es-PE" dirty="0"/>
          </a:p>
        </p:txBody>
      </p:sp>
      <p:sp>
        <p:nvSpPr>
          <p:cNvPr id="4" name="Pentágono 3"/>
          <p:cNvSpPr/>
          <p:nvPr/>
        </p:nvSpPr>
        <p:spPr>
          <a:xfrm>
            <a:off x="281173" y="1509482"/>
            <a:ext cx="432048" cy="360040"/>
          </a:xfrm>
          <a:prstGeom prst="homePlat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redondeado 5"/>
          <p:cNvSpPr/>
          <p:nvPr/>
        </p:nvSpPr>
        <p:spPr>
          <a:xfrm>
            <a:off x="679613" y="258868"/>
            <a:ext cx="8075240" cy="1080121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3500" b="1" dirty="0">
                <a:solidFill>
                  <a:srgbClr val="002060"/>
                </a:solidFill>
              </a:rPr>
              <a:t>¿Cuáles son las etapas del proceso de acreditación?</a:t>
            </a:r>
          </a:p>
        </p:txBody>
      </p:sp>
      <p:sp>
        <p:nvSpPr>
          <p:cNvPr id="7" name="Pentágono 6"/>
          <p:cNvSpPr/>
          <p:nvPr/>
        </p:nvSpPr>
        <p:spPr>
          <a:xfrm>
            <a:off x="251520" y="2955678"/>
            <a:ext cx="432048" cy="360040"/>
          </a:xfrm>
          <a:prstGeom prst="homePlat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Pentágono 7"/>
          <p:cNvSpPr/>
          <p:nvPr/>
        </p:nvSpPr>
        <p:spPr>
          <a:xfrm>
            <a:off x="264913" y="4869160"/>
            <a:ext cx="432048" cy="36004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Picture 2" descr="Resultado de imagen para autoevaluacion 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4904"/>
            <a:ext cx="1107751" cy="91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evaluac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089" y="4733858"/>
            <a:ext cx="1374541" cy="99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2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6 Rectángulo"/>
          <p:cNvSpPr/>
          <p:nvPr/>
        </p:nvSpPr>
        <p:spPr>
          <a:xfrm>
            <a:off x="323532" y="3244618"/>
            <a:ext cx="2033487" cy="1255955"/>
          </a:xfrm>
          <a:prstGeom prst="rect">
            <a:avLst/>
          </a:prstGeom>
          <a:noFill/>
          <a:ln w="57150" cap="flat" cmpd="sng" algn="ctr">
            <a:solidFill>
              <a:srgbClr val="9966FF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Revalorará su labor.</a:t>
            </a:r>
          </a:p>
        </p:txBody>
      </p:sp>
      <p:sp>
        <p:nvSpPr>
          <p:cNvPr id="14" name="8 Rectángulo"/>
          <p:cNvSpPr/>
          <p:nvPr/>
        </p:nvSpPr>
        <p:spPr>
          <a:xfrm>
            <a:off x="6353181" y="3255936"/>
            <a:ext cx="2555776" cy="124463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s-PE" sz="2000" kern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Promoverá una cultura de mejora continua.</a:t>
            </a:r>
          </a:p>
        </p:txBody>
      </p:sp>
      <p:sp>
        <p:nvSpPr>
          <p:cNvPr id="15" name="9 Rectángulo"/>
          <p:cNvSpPr/>
          <p:nvPr/>
        </p:nvSpPr>
        <p:spPr>
          <a:xfrm>
            <a:off x="3131840" y="3255936"/>
            <a:ext cx="2947656" cy="1244634"/>
          </a:xfrm>
          <a:prstGeom prst="rect">
            <a:avLst/>
          </a:prstGeom>
          <a:noFill/>
          <a:ln w="38100" cap="flat" cmpd="sng" algn="ctr">
            <a:solidFill>
              <a:srgbClr val="00FF99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Reafirmará y elevará la calidad de la labor académica y de investigación .</a:t>
            </a:r>
          </a:p>
        </p:txBody>
      </p:sp>
      <p:sp>
        <p:nvSpPr>
          <p:cNvPr id="16" name="10 Rectángulo"/>
          <p:cNvSpPr/>
          <p:nvPr/>
        </p:nvSpPr>
        <p:spPr>
          <a:xfrm>
            <a:off x="1196819" y="4944366"/>
            <a:ext cx="2799121" cy="1663336"/>
          </a:xfrm>
          <a:prstGeom prst="rect">
            <a:avLst/>
          </a:prstGeom>
          <a:noFill/>
          <a:ln w="57150" cap="flat" cmpd="sng" algn="ctr">
            <a:solidFill>
              <a:srgbClr val="00FF0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Posibilitará la reforma de nuestros planes de estudio e investigación.</a:t>
            </a:r>
          </a:p>
        </p:txBody>
      </p:sp>
      <p:sp>
        <p:nvSpPr>
          <p:cNvPr id="17" name="11 Rectángulo"/>
          <p:cNvSpPr/>
          <p:nvPr/>
        </p:nvSpPr>
        <p:spPr>
          <a:xfrm>
            <a:off x="4818651" y="4956608"/>
            <a:ext cx="3497769" cy="1651094"/>
          </a:xfrm>
          <a:prstGeom prst="rect">
            <a:avLst/>
          </a:prstGeom>
          <a:noFill/>
          <a:ln w="57150" cap="flat" cmpd="sng" algn="ctr">
            <a:solidFill>
              <a:srgbClr val="66FF99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eaLnBrk="0" hangingPunct="0"/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Permitirá una capacitación constante  que  consolide  nuestro reconocimiento académico.</a:t>
            </a:r>
          </a:p>
        </p:txBody>
      </p:sp>
      <p:sp>
        <p:nvSpPr>
          <p:cNvPr id="18" name="12 Flecha curvada hacia la derecha"/>
          <p:cNvSpPr/>
          <p:nvPr/>
        </p:nvSpPr>
        <p:spPr>
          <a:xfrm>
            <a:off x="1043608" y="1730895"/>
            <a:ext cx="1868596" cy="1000125"/>
          </a:xfrm>
          <a:prstGeom prst="curvedRightArrow">
            <a:avLst/>
          </a:prstGeom>
          <a:solidFill>
            <a:srgbClr val="FF7C80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endParaRPr lang="es-PE" sz="2000" ker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9" name="13 Flecha curvada hacia la izquierda"/>
          <p:cNvSpPr/>
          <p:nvPr/>
        </p:nvSpPr>
        <p:spPr>
          <a:xfrm>
            <a:off x="6345636" y="1802328"/>
            <a:ext cx="1813637" cy="928688"/>
          </a:xfrm>
          <a:prstGeom prst="curvedLeftArrow">
            <a:avLst/>
          </a:prstGeom>
          <a:solidFill>
            <a:srgbClr val="FF7C80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endParaRPr lang="es-PE" sz="2000" ker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625388" y="404668"/>
            <a:ext cx="8075240" cy="1080121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la acreditación es importante para los docentes?</a:t>
            </a:r>
          </a:p>
        </p:txBody>
      </p:sp>
      <p:pic>
        <p:nvPicPr>
          <p:cNvPr id="11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80" y="1730895"/>
            <a:ext cx="1584176" cy="14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0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Llamada de nube"/>
          <p:cNvSpPr/>
          <p:nvPr/>
        </p:nvSpPr>
        <p:spPr>
          <a:xfrm rot="20935088">
            <a:off x="80705" y="1777259"/>
            <a:ext cx="2876910" cy="1353800"/>
          </a:xfrm>
          <a:prstGeom prst="cloudCallout">
            <a:avLst/>
          </a:prstGeom>
          <a:noFill/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lang="es-PE" sz="2000" b="1" kern="0" dirty="0" err="1">
                <a:solidFill>
                  <a:srgbClr val="002060"/>
                </a:solidFill>
                <a:latin typeface="Arial"/>
                <a:cs typeface="Arial"/>
              </a:rPr>
              <a:t>enombre</a:t>
            </a: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 internacional</a:t>
            </a:r>
          </a:p>
        </p:txBody>
      </p:sp>
      <p:sp>
        <p:nvSpPr>
          <p:cNvPr id="5" name="3 Llamada de nube"/>
          <p:cNvSpPr/>
          <p:nvPr/>
        </p:nvSpPr>
        <p:spPr>
          <a:xfrm rot="20681648">
            <a:off x="139813" y="3196751"/>
            <a:ext cx="3264309" cy="1571636"/>
          </a:xfrm>
          <a:prstGeom prst="cloudCallout">
            <a:avLst/>
          </a:prstGeom>
          <a:noFill/>
          <a:ln w="25400" cap="flat" cmpd="sng" algn="ctr">
            <a:solidFill>
              <a:srgbClr val="FF9966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Seremos un referente a nivel nacional e </a:t>
            </a:r>
            <a:r>
              <a:rPr lang="es-PE" sz="2000" b="1" kern="0" dirty="0" smtClean="0">
                <a:solidFill>
                  <a:srgbClr val="002060"/>
                </a:solidFill>
                <a:latin typeface="Arial"/>
                <a:cs typeface="Arial"/>
              </a:rPr>
              <a:t>internacional.</a:t>
            </a:r>
            <a:endParaRPr lang="es-PE" sz="2000" b="1" kern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5 Llamada de nube"/>
          <p:cNvSpPr/>
          <p:nvPr/>
        </p:nvSpPr>
        <p:spPr>
          <a:xfrm rot="521850">
            <a:off x="3207767" y="3430729"/>
            <a:ext cx="3231181" cy="1703519"/>
          </a:xfrm>
          <a:prstGeom prst="cloudCallout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Logro de mayores metas de desarrollo institucional.</a:t>
            </a:r>
          </a:p>
        </p:txBody>
      </p:sp>
      <p:sp>
        <p:nvSpPr>
          <p:cNvPr id="8" name="11 Llamada de nube"/>
          <p:cNvSpPr/>
          <p:nvPr/>
        </p:nvSpPr>
        <p:spPr>
          <a:xfrm rot="20558685" flipH="1">
            <a:off x="323823" y="4906799"/>
            <a:ext cx="3122000" cy="1758919"/>
          </a:xfrm>
          <a:prstGeom prst="cloudCallout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Apertura al mercado nacional e internacional.</a:t>
            </a:r>
          </a:p>
        </p:txBody>
      </p:sp>
      <p:sp>
        <p:nvSpPr>
          <p:cNvPr id="9" name="4 Llamada de nube"/>
          <p:cNvSpPr/>
          <p:nvPr/>
        </p:nvSpPr>
        <p:spPr>
          <a:xfrm>
            <a:off x="3307990" y="1788263"/>
            <a:ext cx="3241180" cy="1213839"/>
          </a:xfrm>
          <a:prstGeom prst="cloudCallout">
            <a:avLst/>
          </a:prstGeom>
          <a:noFill/>
          <a:ln w="25400" cap="flat" cmpd="sng" algn="ctr">
            <a:solidFill>
              <a:srgbClr val="00FF0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s-PE" sz="2000" b="1" kern="0" dirty="0" err="1">
                <a:solidFill>
                  <a:srgbClr val="002060"/>
                </a:solidFill>
                <a:latin typeface="Arial"/>
                <a:cs typeface="Arial"/>
              </a:rPr>
              <a:t>ayor</a:t>
            </a: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 impacto y reconocimiento</a:t>
            </a:r>
          </a:p>
        </p:txBody>
      </p:sp>
      <p:sp>
        <p:nvSpPr>
          <p:cNvPr id="10" name="7 Llamada de nube"/>
          <p:cNvSpPr/>
          <p:nvPr/>
        </p:nvSpPr>
        <p:spPr>
          <a:xfrm rot="922491">
            <a:off x="6111754" y="2576831"/>
            <a:ext cx="2960819" cy="1457490"/>
          </a:xfrm>
          <a:prstGeom prst="cloudCallout">
            <a:avLst/>
          </a:prstGeom>
          <a:noFill/>
          <a:ln w="25400" cap="flat" cmpd="sng" algn="ctr">
            <a:solidFill>
              <a:srgbClr val="9966FF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Promocionará la cultura de la calidad.</a:t>
            </a:r>
          </a:p>
        </p:txBody>
      </p:sp>
      <p:sp>
        <p:nvSpPr>
          <p:cNvPr id="12" name="6 Llamada de nube"/>
          <p:cNvSpPr/>
          <p:nvPr/>
        </p:nvSpPr>
        <p:spPr>
          <a:xfrm rot="1388078">
            <a:off x="6259566" y="4462274"/>
            <a:ext cx="2962482" cy="2072629"/>
          </a:xfrm>
          <a:prstGeom prst="cloudCallou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Generará sistemas de evaluación permanente y </a:t>
            </a:r>
          </a:p>
          <a:p>
            <a:pPr algn="ctr"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mejoramiento continuo.</a:t>
            </a:r>
            <a:endParaRPr lang="es-PE" sz="2000" kern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625388" y="404668"/>
            <a:ext cx="8075240" cy="1080121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la acreditación es importante para los estudiantes?</a:t>
            </a:r>
          </a:p>
        </p:txBody>
      </p:sp>
      <p:pic>
        <p:nvPicPr>
          <p:cNvPr id="14" name="Picture 4" descr="Resultado de imagen para un estudiante pregun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6382" r="9790" b="9136"/>
          <a:stretch/>
        </p:blipFill>
        <p:spPr bwMode="auto">
          <a:xfrm>
            <a:off x="3891922" y="5362284"/>
            <a:ext cx="2122189" cy="146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4 Rectángulo redondeado"/>
          <p:cNvSpPr/>
          <p:nvPr/>
        </p:nvSpPr>
        <p:spPr>
          <a:xfrm>
            <a:off x="1043608" y="3426526"/>
            <a:ext cx="3892202" cy="1603068"/>
          </a:xfrm>
          <a:prstGeom prst="roundRect">
            <a:avLst/>
          </a:prstGeom>
          <a:noFill/>
          <a:ln w="25400" cap="flat" cmpd="sng" algn="ctr">
            <a:solidFill>
              <a:srgbClr val="00FF00"/>
            </a:solidFill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/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Asegurará y conservará la calidad de  la carrera en las diferentes áreas de desenvolvimiento de los egresados.</a:t>
            </a:r>
          </a:p>
        </p:txBody>
      </p:sp>
      <p:sp>
        <p:nvSpPr>
          <p:cNvPr id="6" name="15 Rectángulo redondeado"/>
          <p:cNvSpPr/>
          <p:nvPr/>
        </p:nvSpPr>
        <p:spPr>
          <a:xfrm>
            <a:off x="5040052" y="1789429"/>
            <a:ext cx="3435760" cy="1230695"/>
          </a:xfrm>
          <a:prstGeom prst="roundRect">
            <a:avLst/>
          </a:prstGeom>
          <a:noFill/>
          <a:ln w="25400" cap="flat" cmpd="sng" algn="ctr">
            <a:solidFill>
              <a:srgbClr val="9966FF"/>
            </a:solidFill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/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 Participación en el mejoramiento académico  de la carrera.</a:t>
            </a:r>
          </a:p>
        </p:txBody>
      </p:sp>
      <p:sp>
        <p:nvSpPr>
          <p:cNvPr id="7" name="16 Rectángulo redondeado"/>
          <p:cNvSpPr/>
          <p:nvPr/>
        </p:nvSpPr>
        <p:spPr>
          <a:xfrm>
            <a:off x="654531" y="1922149"/>
            <a:ext cx="3765616" cy="1285884"/>
          </a:xfrm>
          <a:prstGeom prst="roundRect">
            <a:avLst/>
          </a:prstGeom>
          <a:noFill/>
          <a:ln w="25400" cap="flat" cmpd="sng" algn="ctr">
            <a:solidFill>
              <a:srgbClr val="FF6699"/>
            </a:solidFill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Más oportunidades laborales, capacitación y perfeccionamiento.</a:t>
            </a:r>
          </a:p>
        </p:txBody>
      </p:sp>
      <p:sp>
        <p:nvSpPr>
          <p:cNvPr id="8" name="17 Rectángulo redondeado"/>
          <p:cNvSpPr/>
          <p:nvPr/>
        </p:nvSpPr>
        <p:spPr>
          <a:xfrm>
            <a:off x="5339458" y="3284984"/>
            <a:ext cx="3136354" cy="1393412"/>
          </a:xfrm>
          <a:prstGeom prst="roundRect">
            <a:avLst/>
          </a:prstGeom>
          <a:noFill/>
          <a:ln w="25400" cap="flat" cmpd="sng" algn="ctr">
            <a:solidFill>
              <a:srgbClr val="00FF99"/>
            </a:solidFill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/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Coordinación permanente con los egresados</a:t>
            </a:r>
          </a:p>
        </p:txBody>
      </p:sp>
      <p:sp>
        <p:nvSpPr>
          <p:cNvPr id="9" name="18 Rectángulo redondeado"/>
          <p:cNvSpPr/>
          <p:nvPr/>
        </p:nvSpPr>
        <p:spPr>
          <a:xfrm>
            <a:off x="3059832" y="5314796"/>
            <a:ext cx="4680520" cy="909481"/>
          </a:xfrm>
          <a:prstGeom prst="roundRect">
            <a:avLst/>
          </a:prstGeom>
          <a:noFill/>
          <a:ln w="25400" cap="flat" cmpd="sng" algn="ctr">
            <a:solidFill>
              <a:srgbClr val="00B0F0"/>
            </a:solidFill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/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lang="es-PE" sz="2000" b="1" kern="0" dirty="0" err="1">
                <a:solidFill>
                  <a:srgbClr val="002060"/>
                </a:solidFill>
                <a:latin typeface="Arial"/>
                <a:cs typeface="Arial"/>
              </a:rPr>
              <a:t>cceso</a:t>
            </a: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 a oportunidades de  estudio y empleo a nivel  internacional. 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641247" y="339064"/>
            <a:ext cx="8075240" cy="1080121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la acreditación es importante para los egresados?</a:t>
            </a:r>
          </a:p>
        </p:txBody>
      </p:sp>
      <p:pic>
        <p:nvPicPr>
          <p:cNvPr id="13" name="Picture 4" descr="Resultado de imagen para graduado caricatura hom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8"/>
          <a:stretch/>
        </p:blipFill>
        <p:spPr bwMode="auto">
          <a:xfrm>
            <a:off x="323528" y="5208265"/>
            <a:ext cx="1560409" cy="148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graduado universitario animad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r="18333"/>
          <a:stretch/>
        </p:blipFill>
        <p:spPr bwMode="auto">
          <a:xfrm>
            <a:off x="7578904" y="5328207"/>
            <a:ext cx="1532467" cy="15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39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Llamada de flecha a la derecha"/>
          <p:cNvSpPr/>
          <p:nvPr/>
        </p:nvSpPr>
        <p:spPr>
          <a:xfrm>
            <a:off x="179513" y="2387110"/>
            <a:ext cx="3168352" cy="1657798"/>
          </a:xfrm>
          <a:prstGeom prst="rightArrowCallout">
            <a:avLst/>
          </a:prstGeom>
          <a:solidFill>
            <a:schemeClr val="bg1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Facilitará el Programa  de Motivación e incentivos.</a:t>
            </a:r>
          </a:p>
        </p:txBody>
      </p:sp>
      <p:sp>
        <p:nvSpPr>
          <p:cNvPr id="11" name="11 Llamada de flecha a la izquierda"/>
          <p:cNvSpPr/>
          <p:nvPr/>
        </p:nvSpPr>
        <p:spPr>
          <a:xfrm>
            <a:off x="5364088" y="2194144"/>
            <a:ext cx="3600400" cy="2043730"/>
          </a:xfrm>
          <a:prstGeom prst="leftArrowCallout">
            <a:avLst/>
          </a:prstGeom>
          <a:solidFill>
            <a:schemeClr val="bg1"/>
          </a:solidFill>
          <a:ln w="25400" cap="flat" cmpd="sng" algn="ctr">
            <a:solidFill>
              <a:srgbClr val="0070C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Promoverá el mejoramiento continuo de  los procedimientos administrativos y  los dispositivos de información. </a:t>
            </a:r>
          </a:p>
        </p:txBody>
      </p:sp>
      <p:sp>
        <p:nvSpPr>
          <p:cNvPr id="12" name="12 Llamada de flecha a la derecha"/>
          <p:cNvSpPr/>
          <p:nvPr/>
        </p:nvSpPr>
        <p:spPr>
          <a:xfrm>
            <a:off x="32665" y="4947229"/>
            <a:ext cx="3744415" cy="1428760"/>
          </a:xfrm>
          <a:prstGeom prst="rightArrowCallout">
            <a:avLst/>
          </a:prstGeom>
          <a:solidFill>
            <a:schemeClr val="bg1"/>
          </a:solidFill>
          <a:ln w="25400" cap="flat" cmpd="sng" algn="ctr">
            <a:solidFill>
              <a:srgbClr val="00B0F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Posibilitará la profesionalización  de la carrera administrativa.</a:t>
            </a:r>
          </a:p>
        </p:txBody>
      </p:sp>
      <p:sp>
        <p:nvSpPr>
          <p:cNvPr id="13" name="13 Llamada de flecha a la izquierda"/>
          <p:cNvSpPr/>
          <p:nvPr/>
        </p:nvSpPr>
        <p:spPr>
          <a:xfrm>
            <a:off x="5474543" y="4869160"/>
            <a:ext cx="3379490" cy="1428760"/>
          </a:xfrm>
          <a:prstGeom prst="leftArrowCallout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s-PE" sz="2000" b="1" kern="0" dirty="0">
                <a:solidFill>
                  <a:srgbClr val="002060"/>
                </a:solidFill>
                <a:latin typeface="Arial"/>
                <a:cs typeface="Arial"/>
              </a:rPr>
              <a:t>Encaminará la conducta laboral al logro de metas.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625388" y="404668"/>
            <a:ext cx="8075240" cy="1080121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la acreditación es importante para los administrativos?</a:t>
            </a:r>
          </a:p>
        </p:txBody>
      </p:sp>
      <p:pic>
        <p:nvPicPr>
          <p:cNvPr id="15" name="Picture 6" descr="Resultado de imagen para trabajadores felices caricatura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4" b="4805"/>
          <a:stretch/>
        </p:blipFill>
        <p:spPr bwMode="auto">
          <a:xfrm>
            <a:off x="3347864" y="2744819"/>
            <a:ext cx="2016224" cy="14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825" y="5117239"/>
            <a:ext cx="1654430" cy="14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7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 circular 4"/>
          <p:cNvSpPr/>
          <p:nvPr/>
        </p:nvSpPr>
        <p:spPr>
          <a:xfrm rot="20794202" flipV="1">
            <a:off x="1425619" y="1660772"/>
            <a:ext cx="1681240" cy="1776380"/>
          </a:xfrm>
          <a:prstGeom prst="circularArrow">
            <a:avLst/>
          </a:prstGeom>
          <a:solidFill>
            <a:schemeClr val="bg1"/>
          </a:solidFill>
          <a:ln w="57150">
            <a:solidFill>
              <a:srgbClr val="FF66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u="sng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161337" y="1679585"/>
            <a:ext cx="59592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2000" b="1" dirty="0">
                <a:solidFill>
                  <a:srgbClr val="002060"/>
                </a:solidFill>
              </a:rPr>
              <a:t>Las características del programa de estudios serán coherentes con sus expectativas y necesidades.</a:t>
            </a:r>
          </a:p>
        </p:txBody>
      </p:sp>
      <p:sp>
        <p:nvSpPr>
          <p:cNvPr id="7" name="Flecha circular 6"/>
          <p:cNvSpPr/>
          <p:nvPr/>
        </p:nvSpPr>
        <p:spPr>
          <a:xfrm rot="20124702" flipV="1">
            <a:off x="2066609" y="2266128"/>
            <a:ext cx="1876255" cy="2071112"/>
          </a:xfrm>
          <a:prstGeom prst="circularArrow">
            <a:avLst/>
          </a:prstGeom>
          <a:solidFill>
            <a:schemeClr val="bg1"/>
          </a:solidFill>
          <a:ln w="57150">
            <a:solidFill>
              <a:srgbClr val="FF66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u="sng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061342" y="2761172"/>
            <a:ext cx="4776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2000" b="1" dirty="0">
                <a:solidFill>
                  <a:srgbClr val="002060"/>
                </a:solidFill>
              </a:rPr>
              <a:t>La oferta académica corresponderá a la demanda social.</a:t>
            </a:r>
          </a:p>
        </p:txBody>
      </p:sp>
      <p:sp>
        <p:nvSpPr>
          <p:cNvPr id="9" name="Flecha circular 8"/>
          <p:cNvSpPr/>
          <p:nvPr/>
        </p:nvSpPr>
        <p:spPr>
          <a:xfrm rot="20673254" flipV="1">
            <a:off x="2253188" y="3071701"/>
            <a:ext cx="1951349" cy="2102177"/>
          </a:xfrm>
          <a:prstGeom prst="circularArrow">
            <a:avLst/>
          </a:prstGeom>
          <a:solidFill>
            <a:schemeClr val="bg1"/>
          </a:solidFill>
          <a:ln w="57150">
            <a:solidFill>
              <a:srgbClr val="FF66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u="sng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360556" y="3671597"/>
            <a:ext cx="4410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2000" b="1" dirty="0">
                <a:solidFill>
                  <a:srgbClr val="002060"/>
                </a:solidFill>
              </a:rPr>
              <a:t>El perfil del egresado cumplirá con sus expectativas. </a:t>
            </a:r>
          </a:p>
        </p:txBody>
      </p:sp>
      <p:sp>
        <p:nvSpPr>
          <p:cNvPr id="11" name="Flecha circular 10"/>
          <p:cNvSpPr/>
          <p:nvPr/>
        </p:nvSpPr>
        <p:spPr>
          <a:xfrm rot="20673254" flipV="1">
            <a:off x="2333915" y="4059674"/>
            <a:ext cx="1951349" cy="2102177"/>
          </a:xfrm>
          <a:prstGeom prst="circularArrow">
            <a:avLst/>
          </a:prstGeom>
          <a:solidFill>
            <a:schemeClr val="bg1"/>
          </a:solidFill>
          <a:ln w="57150">
            <a:solidFill>
              <a:srgbClr val="FF66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u="sng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70063" y="4539866"/>
            <a:ext cx="43730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2000" b="1" dirty="0">
                <a:solidFill>
                  <a:srgbClr val="002060"/>
                </a:solidFill>
              </a:rPr>
              <a:t>El perfil de egreso será revisado periódicamente, con su participación. </a:t>
            </a:r>
          </a:p>
        </p:txBody>
      </p:sp>
      <p:sp>
        <p:nvSpPr>
          <p:cNvPr id="13" name="Flecha circular 12"/>
          <p:cNvSpPr/>
          <p:nvPr/>
        </p:nvSpPr>
        <p:spPr>
          <a:xfrm rot="20673254" flipV="1">
            <a:off x="2528012" y="5201711"/>
            <a:ext cx="1951349" cy="1661105"/>
          </a:xfrm>
          <a:prstGeom prst="circularArrow">
            <a:avLst/>
          </a:prstGeom>
          <a:solidFill>
            <a:schemeClr val="bg1"/>
          </a:solidFill>
          <a:ln w="57150">
            <a:solidFill>
              <a:srgbClr val="FF66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u="sng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571656" y="5619017"/>
            <a:ext cx="43209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2000" b="1" dirty="0">
                <a:solidFill>
                  <a:srgbClr val="002060"/>
                </a:solidFill>
              </a:rPr>
              <a:t>Se incrementará su grado de satisfacción respecto a la formación de los egresados.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625388" y="404668"/>
            <a:ext cx="8075240" cy="1080121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la acreditación es importante para los grupos de interés?</a:t>
            </a:r>
          </a:p>
        </p:txBody>
      </p:sp>
      <p:pic>
        <p:nvPicPr>
          <p:cNvPr id="16" name="Picture 2" descr="Resultado de imagen para empleador animad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6819" r="4431" b="9707"/>
          <a:stretch/>
        </p:blipFill>
        <p:spPr bwMode="auto">
          <a:xfrm>
            <a:off x="48260" y="4633688"/>
            <a:ext cx="2133247" cy="229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7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74321" y="404664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/>
              <a:t>	</a:t>
            </a:r>
            <a:r>
              <a:rPr lang="es-PE" sz="2800" b="1" dirty="0" smtClean="0">
                <a:solidFill>
                  <a:srgbClr val="002060"/>
                </a:solidFill>
              </a:rPr>
              <a:t>CRONOGRAMA </a:t>
            </a:r>
            <a:r>
              <a:rPr lang="es-PE" sz="2800" b="1" dirty="0">
                <a:solidFill>
                  <a:srgbClr val="002060"/>
                </a:solidFill>
              </a:rPr>
              <a:t>DE 	ACTIVIDADES DEL COMITÉ DE CALIDAD  AÑO 2017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279365"/>
              </p:ext>
            </p:extLst>
          </p:nvPr>
        </p:nvGraphicFramePr>
        <p:xfrm>
          <a:off x="244732" y="1844824"/>
          <a:ext cx="8577554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Hoja de cálculo" r:id="rId3" imgW="8667822" imgH="3724431" progId="Excel.Sheet.12">
                  <p:embed/>
                </p:oleObj>
              </mc:Choice>
              <mc:Fallback>
                <p:oleObj name="Hoja de cálculo" r:id="rId3" imgW="8667822" imgH="37244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732" y="1844824"/>
                        <a:ext cx="8577554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89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ector 2"/>
          <p:cNvSpPr/>
          <p:nvPr/>
        </p:nvSpPr>
        <p:spPr>
          <a:xfrm>
            <a:off x="2458689" y="1703944"/>
            <a:ext cx="3276364" cy="1080120"/>
          </a:xfrm>
          <a:prstGeom prst="flowChartConnector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conformado por:</a:t>
            </a:r>
            <a:endParaRPr lang="es-PE" sz="1600" dirty="0"/>
          </a:p>
        </p:txBody>
      </p:sp>
      <p:pic>
        <p:nvPicPr>
          <p:cNvPr id="1028" name="Picture 4" descr="Resultado de imagen para docentes universitarios animad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r="57716" b="54547"/>
          <a:stretch/>
        </p:blipFill>
        <p:spPr bwMode="auto">
          <a:xfrm>
            <a:off x="546542" y="4302474"/>
            <a:ext cx="1282171" cy="12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sencilla 3"/>
          <p:cNvSpPr/>
          <p:nvPr/>
        </p:nvSpPr>
        <p:spPr>
          <a:xfrm>
            <a:off x="373111" y="3745550"/>
            <a:ext cx="1367208" cy="360040"/>
          </a:xfrm>
          <a:prstGeom prst="round1Rect">
            <a:avLst/>
          </a:prstGeom>
          <a:noFill/>
          <a:ln w="3810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rgbClr val="002060"/>
                </a:solidFill>
              </a:rPr>
              <a:t>Docentes </a:t>
            </a:r>
          </a:p>
        </p:txBody>
      </p:sp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5" t="11628" r="37583"/>
          <a:stretch/>
        </p:blipFill>
        <p:spPr bwMode="auto">
          <a:xfrm>
            <a:off x="2045694" y="4242178"/>
            <a:ext cx="1296144" cy="139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dondear rectángulo de esquina sencilla 9"/>
          <p:cNvSpPr/>
          <p:nvPr/>
        </p:nvSpPr>
        <p:spPr>
          <a:xfrm>
            <a:off x="1894350" y="3755555"/>
            <a:ext cx="1597530" cy="360040"/>
          </a:xfrm>
          <a:prstGeom prst="round1Rect">
            <a:avLst/>
          </a:prstGeom>
          <a:noFill/>
          <a:ln w="38100"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rgbClr val="002060"/>
                </a:solidFill>
              </a:rPr>
              <a:t>Estudiantes </a:t>
            </a:r>
          </a:p>
        </p:txBody>
      </p:sp>
      <p:pic>
        <p:nvPicPr>
          <p:cNvPr id="1032" name="Picture 8" descr="Resultado de imagen para estudiantes universitarios animados graduad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9" b="14038"/>
          <a:stretch/>
        </p:blipFill>
        <p:spPr bwMode="auto">
          <a:xfrm>
            <a:off x="3793109" y="4316753"/>
            <a:ext cx="1378760" cy="125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dondear rectángulo de esquina sencilla 11"/>
          <p:cNvSpPr/>
          <p:nvPr/>
        </p:nvSpPr>
        <p:spPr>
          <a:xfrm>
            <a:off x="3744906" y="3770231"/>
            <a:ext cx="1475166" cy="360040"/>
          </a:xfrm>
          <a:prstGeom prst="round1Rect">
            <a:avLst/>
          </a:prstGeom>
          <a:noFill/>
          <a:ln w="381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rgbClr val="002060"/>
                </a:solidFill>
              </a:rPr>
              <a:t>Egresados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r="40053"/>
          <a:stretch/>
        </p:blipFill>
        <p:spPr>
          <a:xfrm>
            <a:off x="5735053" y="4472898"/>
            <a:ext cx="936104" cy="1296582"/>
          </a:xfrm>
          <a:prstGeom prst="rect">
            <a:avLst/>
          </a:prstGeom>
        </p:spPr>
      </p:pic>
      <p:sp>
        <p:nvSpPr>
          <p:cNvPr id="15" name="Redondear rectángulo de esquina sencilla 14"/>
          <p:cNvSpPr/>
          <p:nvPr/>
        </p:nvSpPr>
        <p:spPr>
          <a:xfrm>
            <a:off x="5482589" y="3713776"/>
            <a:ext cx="1691190" cy="471302"/>
          </a:xfrm>
          <a:prstGeom prst="round1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rgbClr val="002060"/>
                </a:solidFill>
              </a:rPr>
              <a:t>Trabajador administrativo</a:t>
            </a:r>
          </a:p>
        </p:txBody>
      </p:sp>
      <p:pic>
        <p:nvPicPr>
          <p:cNvPr id="1036" name="Picture 12" descr="Resultado de imagen para empleador dibuj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" t="6404" r="5402" b="9061"/>
          <a:stretch/>
        </p:blipFill>
        <p:spPr bwMode="auto">
          <a:xfrm>
            <a:off x="7380312" y="4437117"/>
            <a:ext cx="1494892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dondear rectángulo de esquina sencilla 16"/>
          <p:cNvSpPr/>
          <p:nvPr/>
        </p:nvSpPr>
        <p:spPr>
          <a:xfrm>
            <a:off x="7395286" y="3699924"/>
            <a:ext cx="1691190" cy="471302"/>
          </a:xfrm>
          <a:prstGeom prst="round1Rect">
            <a:avLst/>
          </a:prstGeom>
          <a:noFill/>
          <a:ln w="3810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rgbClr val="002060"/>
                </a:solidFill>
              </a:rPr>
              <a:t>Grupo de interés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779421" y="407157"/>
            <a:ext cx="8075240" cy="1080121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3500" b="1" dirty="0">
                <a:solidFill>
                  <a:srgbClr val="002060"/>
                </a:solidFill>
              </a:rPr>
              <a:t>¿Qué es el Comité de Calidad?</a:t>
            </a:r>
          </a:p>
        </p:txBody>
      </p:sp>
      <p:sp>
        <p:nvSpPr>
          <p:cNvPr id="2" name="Flecha abajo 1"/>
          <p:cNvSpPr/>
          <p:nvPr/>
        </p:nvSpPr>
        <p:spPr>
          <a:xfrm rot="4398228">
            <a:off x="1235822" y="3003782"/>
            <a:ext cx="445402" cy="432048"/>
          </a:xfrm>
          <a:prstGeom prst="downArrow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tx1"/>
              </a:solidFill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4096871" y="3192362"/>
            <a:ext cx="445402" cy="432048"/>
          </a:xfrm>
          <a:prstGeom prst="downArrow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tx1"/>
              </a:solidFill>
            </a:endParaRPr>
          </a:p>
        </p:txBody>
      </p:sp>
      <p:sp>
        <p:nvSpPr>
          <p:cNvPr id="19" name="Flecha abajo 18"/>
          <p:cNvSpPr/>
          <p:nvPr/>
        </p:nvSpPr>
        <p:spPr>
          <a:xfrm rot="18483030">
            <a:off x="5840119" y="3107991"/>
            <a:ext cx="445402" cy="432048"/>
          </a:xfrm>
          <a:prstGeom prst="downArrow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tx1"/>
              </a:solidFill>
            </a:endParaRPr>
          </a:p>
        </p:txBody>
      </p:sp>
      <p:sp>
        <p:nvSpPr>
          <p:cNvPr id="20" name="Flecha abajo 19"/>
          <p:cNvSpPr/>
          <p:nvPr/>
        </p:nvSpPr>
        <p:spPr>
          <a:xfrm rot="18425563">
            <a:off x="7598430" y="3077495"/>
            <a:ext cx="445402" cy="432048"/>
          </a:xfrm>
          <a:prstGeom prst="downArrow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tx1"/>
              </a:solidFill>
            </a:endParaRPr>
          </a:p>
        </p:txBody>
      </p:sp>
      <p:sp>
        <p:nvSpPr>
          <p:cNvPr id="21" name="Flecha abajo 20"/>
          <p:cNvSpPr/>
          <p:nvPr/>
        </p:nvSpPr>
        <p:spPr>
          <a:xfrm rot="1395549">
            <a:off x="2614173" y="3154460"/>
            <a:ext cx="445402" cy="432048"/>
          </a:xfrm>
          <a:prstGeom prst="downArrow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tx1"/>
              </a:solidFill>
            </a:endParaRPr>
          </a:p>
        </p:txBody>
      </p:sp>
      <p:sp>
        <p:nvSpPr>
          <p:cNvPr id="22" name="Flecha doblada hacia arriba 21"/>
          <p:cNvSpPr/>
          <p:nvPr/>
        </p:nvSpPr>
        <p:spPr>
          <a:xfrm rot="5400000">
            <a:off x="-1878955" y="3947032"/>
            <a:ext cx="4616578" cy="739441"/>
          </a:xfrm>
          <a:prstGeom prst="bentUpArrow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tx1"/>
              </a:solidFill>
            </a:endParaRPr>
          </a:p>
        </p:txBody>
      </p:sp>
      <p:sp>
        <p:nvSpPr>
          <p:cNvPr id="23" name="Flecha derecha 22"/>
          <p:cNvSpPr/>
          <p:nvPr/>
        </p:nvSpPr>
        <p:spPr>
          <a:xfrm>
            <a:off x="59617" y="1932065"/>
            <a:ext cx="2280139" cy="330200"/>
          </a:xfrm>
          <a:prstGeom prst="rightArrow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31744" y="6211673"/>
            <a:ext cx="7815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</a:rPr>
              <a:t>cuya finalidad es conducir el proceso de autoevaluación con fines de acreditación.</a:t>
            </a:r>
          </a:p>
        </p:txBody>
      </p:sp>
    </p:spTree>
    <p:extLst>
      <p:ext uri="{BB962C8B-B14F-4D97-AF65-F5344CB8AC3E}">
        <p14:creationId xmlns:p14="http://schemas.microsoft.com/office/powerpoint/2010/main" val="13327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5584" y="1840672"/>
            <a:ext cx="7835044" cy="4525963"/>
          </a:xfrm>
        </p:spPr>
        <p:txBody>
          <a:bodyPr/>
          <a:lstStyle/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Licenciamiento y la Acreditación no  son sinónimos. Son dos etapas complementarias del Aseguramiento de la Calidad.</a:t>
            </a:r>
          </a:p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licenciamiento es la verificación y control de condiciones básicas de calidad, que permite autorizar la provisión del servicio educativo superior universitario.</a:t>
            </a:r>
          </a:p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endParaRPr lang="es-P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Licenciamiento es una condición necesaria para iniciar el proceso conducente a la Acreditación. </a:t>
            </a:r>
          </a:p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Licenciamiento es el primer paso para garantizar condiciones básicas de calidad; en cambio la acreditación constituye un mecanismo de cumplimiento de estándares altos de calidad.</a:t>
            </a:r>
          </a:p>
          <a:p>
            <a:endParaRPr lang="es-PE" dirty="0"/>
          </a:p>
        </p:txBody>
      </p:sp>
      <p:sp>
        <p:nvSpPr>
          <p:cNvPr id="6" name="Rectángulo redondeado 5"/>
          <p:cNvSpPr/>
          <p:nvPr/>
        </p:nvSpPr>
        <p:spPr>
          <a:xfrm>
            <a:off x="625388" y="404668"/>
            <a:ext cx="8075240" cy="108012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3500" b="1" dirty="0">
                <a:solidFill>
                  <a:srgbClr val="002060"/>
                </a:solidFill>
              </a:rPr>
              <a:t>¿Licenciamiento y acreditación son sinónimos?</a:t>
            </a:r>
          </a:p>
        </p:txBody>
      </p:sp>
      <p:sp>
        <p:nvSpPr>
          <p:cNvPr id="9" name="Flecha a la derecha con muesca 8"/>
          <p:cNvSpPr/>
          <p:nvPr/>
        </p:nvSpPr>
        <p:spPr>
          <a:xfrm>
            <a:off x="435624" y="1857273"/>
            <a:ext cx="265856" cy="288032"/>
          </a:xfrm>
          <a:prstGeom prst="notchedRightArrow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lecha a la derecha con muesca 9"/>
          <p:cNvSpPr/>
          <p:nvPr/>
        </p:nvSpPr>
        <p:spPr>
          <a:xfrm>
            <a:off x="543963" y="4911150"/>
            <a:ext cx="265856" cy="288032"/>
          </a:xfrm>
          <a:prstGeom prst="notchedRightArrow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lecha a la derecha con muesca 10"/>
          <p:cNvSpPr/>
          <p:nvPr/>
        </p:nvSpPr>
        <p:spPr>
          <a:xfrm>
            <a:off x="469341" y="2681115"/>
            <a:ext cx="265856" cy="288032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2313" b="6537"/>
          <a:stretch/>
        </p:blipFill>
        <p:spPr>
          <a:xfrm flipH="1">
            <a:off x="16737" y="3335692"/>
            <a:ext cx="729643" cy="99094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3060">
            <a:off x="6953118" y="5590207"/>
            <a:ext cx="1479734" cy="1010940"/>
          </a:xfrm>
          <a:prstGeom prst="rect">
            <a:avLst/>
          </a:prstGeom>
        </p:spPr>
      </p:pic>
      <p:sp>
        <p:nvSpPr>
          <p:cNvPr id="14" name="Flecha a la derecha con muesca 13"/>
          <p:cNvSpPr/>
          <p:nvPr/>
        </p:nvSpPr>
        <p:spPr>
          <a:xfrm>
            <a:off x="568552" y="4123421"/>
            <a:ext cx="265856" cy="288032"/>
          </a:xfrm>
          <a:prstGeom prst="notched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99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770" y="1412780"/>
            <a:ext cx="8964488" cy="4525963"/>
          </a:xfrm>
        </p:spPr>
        <p:txBody>
          <a:bodyPr/>
          <a:lstStyle/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endParaRPr lang="es-PE" sz="2000" dirty="0">
              <a:solidFill>
                <a:srgbClr val="14619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reconocimiento público y temporal del logro de los estándares de calidad establecidos por el Sistema Nacional de Evaluación, Acreditación y Certificación de la Calidad Educativa (SINEACE), por parte de la E.A.P. de Derecho.</a:t>
            </a:r>
          </a:p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endParaRPr lang="es-PE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endParaRPr lang="es-PE" sz="2000" dirty="0">
              <a:solidFill>
                <a:srgbClr val="14619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endParaRPr lang="es-PE" sz="2000" dirty="0">
              <a:solidFill>
                <a:srgbClr val="14619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endParaRPr lang="es-PE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endParaRPr lang="es-P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457200"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s-P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P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General de Educación la define como “</a:t>
            </a:r>
            <a:r>
              <a:rPr lang="es-PE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nivel óptimo de formación que deben alcanzar las personas para enfrentar los retos del desarrollo humano, ejercer su ciudadanía y continuar aprendiendo durante toda la vida</a:t>
            </a:r>
            <a:r>
              <a:rPr lang="es-P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s-PE" dirty="0"/>
          </a:p>
        </p:txBody>
      </p:sp>
      <p:sp>
        <p:nvSpPr>
          <p:cNvPr id="4" name="Rectángulo redondeado 3"/>
          <p:cNvSpPr/>
          <p:nvPr/>
        </p:nvSpPr>
        <p:spPr>
          <a:xfrm>
            <a:off x="622394" y="476672"/>
            <a:ext cx="8075240" cy="1080121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P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la acreditación?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371612" y="4249438"/>
            <a:ext cx="4568636" cy="648072"/>
          </a:xfrm>
          <a:prstGeom prst="roundRect">
            <a:avLst/>
          </a:prstGeom>
          <a:solidFill>
            <a:srgbClr val="CC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P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la calidad?</a:t>
            </a:r>
          </a:p>
        </p:txBody>
      </p:sp>
      <p:pic>
        <p:nvPicPr>
          <p:cNvPr id="6" name="Picture 2" descr="Resultado de imagen para reconocimiento laboral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90" y="2637146"/>
            <a:ext cx="1783292" cy="175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sinea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941" r="1758" b="8188"/>
          <a:stretch/>
        </p:blipFill>
        <p:spPr bwMode="auto">
          <a:xfrm>
            <a:off x="3768279" y="3134170"/>
            <a:ext cx="310089" cy="2878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2" descr="Resultado de imagen para personal administrativo de una escuela en dibu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00" y="3702238"/>
            <a:ext cx="2238102" cy="163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n para calid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97" y="3489438"/>
            <a:ext cx="934795" cy="72266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25388" y="404668"/>
            <a:ext cx="8075240" cy="1080121"/>
          </a:xfrm>
          <a:prstGeom prst="roundRect">
            <a:avLst/>
          </a:prstGeom>
          <a:solidFill>
            <a:srgbClr val="00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el modelo para la acreditación?</a:t>
            </a:r>
          </a:p>
        </p:txBody>
      </p:sp>
      <p:sp>
        <p:nvSpPr>
          <p:cNvPr id="5" name="Llamada de flecha a la derecha 4"/>
          <p:cNvSpPr/>
          <p:nvPr/>
        </p:nvSpPr>
        <p:spPr>
          <a:xfrm>
            <a:off x="323528" y="1943945"/>
            <a:ext cx="3024336" cy="1152128"/>
          </a:xfrm>
          <a:prstGeom prst="rightArrowCallou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 sz="2000" b="1" dirty="0">
                <a:solidFill>
                  <a:srgbClr val="002060"/>
                </a:solidFill>
              </a:rPr>
              <a:t>Dimensión 1: Gestión estratégica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73306" y="1794192"/>
            <a:ext cx="4392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>
                <a:solidFill>
                  <a:srgbClr val="002060"/>
                </a:solidFill>
              </a:rPr>
              <a:t>Factor 1. Planificación del programa de estudios </a:t>
            </a:r>
          </a:p>
          <a:p>
            <a:pPr algn="just"/>
            <a:r>
              <a:rPr lang="es-PE" sz="2000" dirty="0">
                <a:solidFill>
                  <a:srgbClr val="002060"/>
                </a:solidFill>
              </a:rPr>
              <a:t>Factor 2. Gestión del perfil de egreso </a:t>
            </a:r>
          </a:p>
          <a:p>
            <a:pPr algn="just"/>
            <a:r>
              <a:rPr lang="es-PE" sz="2000" dirty="0">
                <a:solidFill>
                  <a:srgbClr val="002060"/>
                </a:solidFill>
              </a:rPr>
              <a:t>Factor 3. Aseguramiento de la calidad </a:t>
            </a:r>
          </a:p>
        </p:txBody>
      </p:sp>
      <p:sp>
        <p:nvSpPr>
          <p:cNvPr id="7" name="Llamada de flecha a la derecha 6"/>
          <p:cNvSpPr/>
          <p:nvPr/>
        </p:nvSpPr>
        <p:spPr>
          <a:xfrm>
            <a:off x="307268" y="4149080"/>
            <a:ext cx="3184612" cy="1152128"/>
          </a:xfrm>
          <a:prstGeom prst="rightArrowCallou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 sz="2000" b="1" dirty="0">
                <a:solidFill>
                  <a:srgbClr val="002060"/>
                </a:solidFill>
              </a:rPr>
              <a:t>Dimensión 2:Formación integral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491880" y="38139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sz="2000" dirty="0">
                <a:solidFill>
                  <a:srgbClr val="002060"/>
                </a:solidFill>
              </a:rPr>
              <a:t>Factor 4. Proceso enseñanza aprendizaje </a:t>
            </a:r>
          </a:p>
          <a:p>
            <a:pPr algn="just"/>
            <a:r>
              <a:rPr lang="es-PE" sz="2000" dirty="0">
                <a:solidFill>
                  <a:srgbClr val="002060"/>
                </a:solidFill>
              </a:rPr>
              <a:t>Factor 5. Gestión de los docentes </a:t>
            </a:r>
          </a:p>
          <a:p>
            <a:pPr algn="just"/>
            <a:r>
              <a:rPr lang="es-PE" sz="2000" dirty="0">
                <a:solidFill>
                  <a:srgbClr val="002060"/>
                </a:solidFill>
              </a:rPr>
              <a:t>Factor 6. Seguimiento a estudiantes </a:t>
            </a:r>
          </a:p>
          <a:p>
            <a:pPr algn="just"/>
            <a:r>
              <a:rPr lang="es-PE" sz="2000" dirty="0">
                <a:solidFill>
                  <a:srgbClr val="002060"/>
                </a:solidFill>
              </a:rPr>
              <a:t>Factor 7. Investigación, desarrollo tecnológico e innovación (</a:t>
            </a:r>
            <a:r>
              <a:rPr lang="es-PE" sz="2000" dirty="0" err="1">
                <a:solidFill>
                  <a:srgbClr val="002060"/>
                </a:solidFill>
              </a:rPr>
              <a:t>I+d+i</a:t>
            </a:r>
            <a:r>
              <a:rPr lang="es-PE" sz="2000" dirty="0">
                <a:solidFill>
                  <a:srgbClr val="002060"/>
                </a:solidFill>
              </a:rPr>
              <a:t>)</a:t>
            </a:r>
          </a:p>
          <a:p>
            <a:pPr algn="just"/>
            <a:r>
              <a:rPr lang="es-PE" sz="2000" dirty="0">
                <a:solidFill>
                  <a:srgbClr val="002060"/>
                </a:solidFill>
              </a:rPr>
              <a:t>Factor 8. Responsabilidad social universitaria </a:t>
            </a:r>
          </a:p>
        </p:txBody>
      </p:sp>
      <p:pic>
        <p:nvPicPr>
          <p:cNvPr id="9" name="Picture 4" descr="Resultado de imagen para estrateg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10788" r="9211" b="12563"/>
          <a:stretch/>
        </p:blipFill>
        <p:spPr bwMode="auto">
          <a:xfrm>
            <a:off x="8025154" y="2103008"/>
            <a:ext cx="1008112" cy="95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FORMACION integr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880" y="5229200"/>
            <a:ext cx="969386" cy="8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flecha a la derecha 3"/>
          <p:cNvSpPr/>
          <p:nvPr/>
        </p:nvSpPr>
        <p:spPr>
          <a:xfrm>
            <a:off x="210684" y="1916832"/>
            <a:ext cx="3108909" cy="1152128"/>
          </a:xfrm>
          <a:prstGeom prst="rightArrow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 sz="2000" b="1" dirty="0">
                <a:solidFill>
                  <a:srgbClr val="002060"/>
                </a:solidFill>
              </a:rPr>
              <a:t>Dimensión 3: soporte institucional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542506" y="1772816"/>
            <a:ext cx="34029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prstClr val="black"/>
              </a:buClr>
            </a:pPr>
            <a:r>
              <a:rPr lang="es-PE" sz="2000" dirty="0">
                <a:solidFill>
                  <a:srgbClr val="002060"/>
                </a:solidFill>
              </a:rPr>
              <a:t>Factor 9. Servicios de bienestar</a:t>
            </a:r>
          </a:p>
          <a:p>
            <a:pPr lvl="0" algn="just">
              <a:buClr>
                <a:prstClr val="black"/>
              </a:buClr>
            </a:pPr>
            <a:r>
              <a:rPr lang="es-PE" sz="2000" dirty="0">
                <a:solidFill>
                  <a:srgbClr val="002060"/>
                </a:solidFill>
              </a:rPr>
              <a:t>Factor 10. Infraestructura y soporte </a:t>
            </a:r>
          </a:p>
          <a:p>
            <a:pPr lvl="0" algn="just">
              <a:buClr>
                <a:prstClr val="black"/>
              </a:buClr>
            </a:pPr>
            <a:r>
              <a:rPr lang="es-PE" sz="2000" dirty="0">
                <a:solidFill>
                  <a:srgbClr val="002060"/>
                </a:solidFill>
              </a:rPr>
              <a:t>Factor 11. Recursos humanos </a:t>
            </a:r>
          </a:p>
        </p:txBody>
      </p:sp>
      <p:sp>
        <p:nvSpPr>
          <p:cNvPr id="6" name="Llamada de flecha a la derecha 5"/>
          <p:cNvSpPr/>
          <p:nvPr/>
        </p:nvSpPr>
        <p:spPr>
          <a:xfrm>
            <a:off x="192465" y="4079813"/>
            <a:ext cx="3351747" cy="1152128"/>
          </a:xfrm>
          <a:prstGeom prst="rightArrowCallou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 sz="2000" b="1" dirty="0">
                <a:solidFill>
                  <a:srgbClr val="002060"/>
                </a:solidFill>
              </a:rPr>
              <a:t>Dimensión 4: resultados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661629" y="4301934"/>
            <a:ext cx="3377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prstClr val="black"/>
              </a:buClr>
            </a:pPr>
            <a:r>
              <a:rPr lang="es-PE" sz="2000" dirty="0">
                <a:solidFill>
                  <a:srgbClr val="002060"/>
                </a:solidFill>
              </a:rPr>
              <a:t>Factor 12. Verificación del perfil de egreso </a:t>
            </a:r>
          </a:p>
        </p:txBody>
      </p:sp>
      <p:pic>
        <p:nvPicPr>
          <p:cNvPr id="8" name="Picture 12" descr="Resultado de imagen para estudiantes universitarios estudiando dibuj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370" y="1916832"/>
            <a:ext cx="1868126" cy="141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bienestar laboral anim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03" y="2263382"/>
            <a:ext cx="786060" cy="7264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esultado de imagen para estudiantes universitarios estudiando dibuj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r="23800"/>
          <a:stretch/>
        </p:blipFill>
        <p:spPr bwMode="auto">
          <a:xfrm>
            <a:off x="7125704" y="3958435"/>
            <a:ext cx="1879600" cy="13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esultado de imagen para estudiantes universitarios animados graduad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7" r="20796" b="37275"/>
          <a:stretch/>
        </p:blipFill>
        <p:spPr bwMode="auto">
          <a:xfrm>
            <a:off x="7787864" y="4359396"/>
            <a:ext cx="629137" cy="5929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9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864096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PE" sz="30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s-PE" sz="30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s-PE" sz="3000" b="1" dirty="0">
                <a:solidFill>
                  <a:srgbClr val="002060"/>
                </a:solidFill>
                <a:cs typeface="Arial" panose="020B0604020202020204" pitchFamily="34" charset="0"/>
              </a:rPr>
              <a:t>Dimensión 1: Gestión estratégica </a:t>
            </a:r>
            <a:br>
              <a:rPr lang="es-PE" sz="30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s-PE" sz="3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226119" y="234516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dirty="0" smtClean="0">
                <a:solidFill>
                  <a:srgbClr val="002060"/>
                </a:solidFill>
                <a:latin typeface="+mn-lt"/>
              </a:rPr>
              <a:t>1. 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Propósitos articulados 	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207024" y="26975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 smtClean="0">
                <a:solidFill>
                  <a:srgbClr val="002060"/>
                </a:solidFill>
                <a:latin typeface="+mn-lt"/>
              </a:rPr>
              <a:t>2. 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Participación de los grupos de interés 	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207024" y="30216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 smtClean="0">
                <a:solidFill>
                  <a:srgbClr val="002060"/>
                </a:solidFill>
                <a:latin typeface="+mn-lt"/>
              </a:rPr>
              <a:t>3. 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Revisión periódica y participativa de las políticas y objetivos 	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184453" y="360437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dirty="0" smtClean="0">
                <a:solidFill>
                  <a:srgbClr val="002060"/>
                </a:solidFill>
                <a:latin typeface="+mn-lt"/>
              </a:rPr>
              <a:t>4.  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Sostenibilidad 	</a:t>
            </a:r>
          </a:p>
        </p:txBody>
      </p:sp>
      <p:sp>
        <p:nvSpPr>
          <p:cNvPr id="9" name="Llamada de flecha hacia abajo 8"/>
          <p:cNvSpPr/>
          <p:nvPr/>
        </p:nvSpPr>
        <p:spPr>
          <a:xfrm>
            <a:off x="4211964" y="1731292"/>
            <a:ext cx="3062227" cy="606457"/>
          </a:xfrm>
          <a:prstGeom prst="downArrowCallou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rgbClr val="002060"/>
                </a:solidFill>
              </a:rPr>
              <a:t>Estándares</a:t>
            </a:r>
            <a:endParaRPr lang="es-PE" b="1" dirty="0">
              <a:solidFill>
                <a:srgbClr val="002060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67544" y="2451841"/>
            <a:ext cx="2088232" cy="1337203"/>
          </a:xfrm>
          <a:prstGeom prst="ellipse">
            <a:avLst/>
          </a:prstGeom>
          <a:solidFill>
            <a:srgbClr val="66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02060"/>
                </a:solidFill>
              </a:rPr>
              <a:t>Planificación del Programa de Estudios</a:t>
            </a:r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39552" y="4056241"/>
            <a:ext cx="1872208" cy="10289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02060"/>
                </a:solidFill>
              </a:rPr>
              <a:t>Gestión </a:t>
            </a:r>
            <a:r>
              <a:rPr lang="es-PE" dirty="0">
                <a:solidFill>
                  <a:srgbClr val="002060"/>
                </a:solidFill>
              </a:rPr>
              <a:t>d</a:t>
            </a:r>
            <a:r>
              <a:rPr lang="es-PE" dirty="0" smtClean="0">
                <a:solidFill>
                  <a:srgbClr val="002060"/>
                </a:solidFill>
              </a:rPr>
              <a:t>el Perfil de Egreso</a:t>
            </a:r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12" name="Llamada de flecha hacia abajo 11"/>
          <p:cNvSpPr/>
          <p:nvPr/>
        </p:nvSpPr>
        <p:spPr>
          <a:xfrm>
            <a:off x="179516" y="1684857"/>
            <a:ext cx="3062227" cy="606457"/>
          </a:xfrm>
          <a:prstGeom prst="downArrowCallou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rgbClr val="002060"/>
                </a:solidFill>
              </a:rPr>
              <a:t>Factores</a:t>
            </a:r>
            <a:endParaRPr lang="es-PE" b="1" dirty="0">
              <a:solidFill>
                <a:srgbClr val="00206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207028" y="4168648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olidFill>
                  <a:srgbClr val="002060"/>
                </a:solidFill>
                <a:latin typeface="+mn-lt"/>
              </a:rPr>
              <a:t>5. 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Pertinencia del perfil de egreso 	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184453" y="4555128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olidFill>
                  <a:srgbClr val="002060"/>
                </a:solidFill>
                <a:latin typeface="+mn-lt"/>
              </a:rPr>
              <a:t>6. 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Revisión del perfil de egreso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5" name="Elipse 14"/>
          <p:cNvSpPr/>
          <p:nvPr/>
        </p:nvSpPr>
        <p:spPr>
          <a:xfrm>
            <a:off x="327555" y="5394556"/>
            <a:ext cx="2372241" cy="1028947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700" dirty="0">
                <a:solidFill>
                  <a:srgbClr val="002060"/>
                </a:solidFill>
              </a:rPr>
              <a:t>Aseguramiento de la calidad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178061" y="55058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 smtClean="0">
                <a:solidFill>
                  <a:srgbClr val="002060"/>
                </a:solidFill>
                <a:latin typeface="+mn-lt"/>
              </a:rPr>
              <a:t>7. 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Sistema de gestión de la calidad (SGC) 	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207028" y="5817385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olidFill>
                  <a:srgbClr val="002060"/>
                </a:solidFill>
                <a:latin typeface="+mn-lt"/>
              </a:rPr>
              <a:t>8. 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Planes de mejora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0" name="Flecha a la derecha con muesca 19"/>
          <p:cNvSpPr/>
          <p:nvPr/>
        </p:nvSpPr>
        <p:spPr>
          <a:xfrm>
            <a:off x="3118810" y="4168648"/>
            <a:ext cx="864096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Flecha a la derecha con muesca 20"/>
          <p:cNvSpPr/>
          <p:nvPr/>
        </p:nvSpPr>
        <p:spPr>
          <a:xfrm>
            <a:off x="3118810" y="2790343"/>
            <a:ext cx="864096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lecha a la derecha con muesca 21"/>
          <p:cNvSpPr/>
          <p:nvPr/>
        </p:nvSpPr>
        <p:spPr>
          <a:xfrm>
            <a:off x="3118810" y="5472783"/>
            <a:ext cx="864096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787" y="5988478"/>
            <a:ext cx="1547664" cy="9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0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562831" y="190702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dirty="0" smtClean="0">
                <a:solidFill>
                  <a:srgbClr val="002060"/>
                </a:solidFill>
                <a:latin typeface="+mn-lt"/>
              </a:rPr>
              <a:t>9. 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Currículo	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469959" y="22463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 smtClean="0">
                <a:solidFill>
                  <a:srgbClr val="002060"/>
                </a:solidFill>
                <a:latin typeface="+mn-lt"/>
              </a:rPr>
              <a:t>10. 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Características del plan de estudios	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468302" y="26091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 smtClean="0">
                <a:solidFill>
                  <a:srgbClr val="002060"/>
                </a:solidFill>
                <a:latin typeface="+mn-lt"/>
              </a:rPr>
              <a:t>11. 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Enfoque por competencias	</a:t>
            </a:r>
          </a:p>
        </p:txBody>
      </p:sp>
      <p:sp>
        <p:nvSpPr>
          <p:cNvPr id="9" name="Llamada de flecha hacia abajo 8"/>
          <p:cNvSpPr/>
          <p:nvPr/>
        </p:nvSpPr>
        <p:spPr>
          <a:xfrm>
            <a:off x="4578494" y="1314960"/>
            <a:ext cx="3062227" cy="606457"/>
          </a:xfrm>
          <a:prstGeom prst="downArrowCallou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Estándares</a:t>
            </a:r>
          </a:p>
        </p:txBody>
      </p:sp>
      <p:sp>
        <p:nvSpPr>
          <p:cNvPr id="10" name="Elipse 9"/>
          <p:cNvSpPr/>
          <p:nvPr/>
        </p:nvSpPr>
        <p:spPr>
          <a:xfrm>
            <a:off x="469226" y="2344631"/>
            <a:ext cx="1979758" cy="1152537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02060"/>
                </a:solidFill>
              </a:rPr>
              <a:t>Proceso Enseñanza Aprendizaje</a:t>
            </a:r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76776" y="4062124"/>
            <a:ext cx="1872208" cy="1028947"/>
          </a:xfrm>
          <a:prstGeom prst="ellipse">
            <a:avLst/>
          </a:prstGeom>
          <a:solidFill>
            <a:srgbClr val="66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002060"/>
                </a:solidFill>
              </a:rPr>
              <a:t>Gestión </a:t>
            </a:r>
            <a:r>
              <a:rPr lang="es-PE" dirty="0" smtClean="0">
                <a:solidFill>
                  <a:srgbClr val="002060"/>
                </a:solidFill>
              </a:rPr>
              <a:t>de los Docentes</a:t>
            </a:r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12" name="Llamada de flecha hacia abajo 11"/>
          <p:cNvSpPr/>
          <p:nvPr/>
        </p:nvSpPr>
        <p:spPr>
          <a:xfrm>
            <a:off x="196610" y="1309811"/>
            <a:ext cx="3062227" cy="606457"/>
          </a:xfrm>
          <a:prstGeom prst="downArrowCallou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Factores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437008" y="3813271"/>
            <a:ext cx="5226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>
                <a:solidFill>
                  <a:srgbClr val="002060"/>
                </a:solidFill>
                <a:latin typeface="+mn-lt"/>
              </a:rPr>
              <a:t>14. Selección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, evaluación, capacitación y perfeccionamiento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457631" y="2937634"/>
            <a:ext cx="5303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>
                <a:solidFill>
                  <a:srgbClr val="002060"/>
                </a:solidFill>
                <a:latin typeface="+mn-lt"/>
              </a:rPr>
              <a:t>12. 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Articulación con </a:t>
            </a:r>
            <a:r>
              <a:rPr lang="es-PE" dirty="0" err="1">
                <a:solidFill>
                  <a:srgbClr val="002060"/>
                </a:solidFill>
                <a:latin typeface="+mn-lt"/>
              </a:rPr>
              <a:t>I+D+i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 y responsabilidad social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457384" y="322554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olidFill>
                  <a:srgbClr val="002060"/>
                </a:solidFill>
              </a:rPr>
              <a:t>13. </a:t>
            </a:r>
            <a:r>
              <a:rPr lang="es-PE" dirty="0">
                <a:solidFill>
                  <a:srgbClr val="002060"/>
                </a:solidFill>
              </a:rPr>
              <a:t>Movilidad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490006" y="4672958"/>
            <a:ext cx="512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>
                <a:solidFill>
                  <a:srgbClr val="002060"/>
                </a:solidFill>
                <a:latin typeface="+mn-lt"/>
              </a:rPr>
              <a:t>16. 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Reconocimiento de las actividades </a:t>
            </a:r>
            <a:r>
              <a:rPr lang="es-PE" dirty="0" smtClean="0">
                <a:solidFill>
                  <a:srgbClr val="002060"/>
                </a:solidFill>
                <a:latin typeface="+mn-lt"/>
              </a:rPr>
              <a:t>de labor 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docente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457388" y="4391928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olidFill>
                  <a:srgbClr val="002060"/>
                </a:solidFill>
                <a:latin typeface="+mn-lt"/>
              </a:rPr>
              <a:t>15. 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Plana docente adecuada 	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512587" y="5236923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dirty="0" smtClean="0">
                <a:solidFill>
                  <a:srgbClr val="002060"/>
                </a:solidFill>
              </a:rPr>
              <a:t>17. </a:t>
            </a:r>
            <a:r>
              <a:rPr lang="es-PE" dirty="0">
                <a:solidFill>
                  <a:srgbClr val="002060"/>
                </a:solidFill>
              </a:rPr>
              <a:t>Plan de desarrollo académico</a:t>
            </a:r>
          </a:p>
        </p:txBody>
      </p:sp>
      <p:sp>
        <p:nvSpPr>
          <p:cNvPr id="17" name="Elipse 16"/>
          <p:cNvSpPr/>
          <p:nvPr/>
        </p:nvSpPr>
        <p:spPr>
          <a:xfrm>
            <a:off x="468767" y="5656027"/>
            <a:ext cx="2119189" cy="1000905"/>
          </a:xfrm>
          <a:prstGeom prst="ellipse">
            <a:avLst/>
          </a:prstGeom>
          <a:solidFill>
            <a:srgbClr val="99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02060"/>
                </a:solidFill>
              </a:rPr>
              <a:t>Seguimiento a </a:t>
            </a:r>
            <a:r>
              <a:rPr lang="es-PE" dirty="0">
                <a:solidFill>
                  <a:srgbClr val="002060"/>
                </a:solidFill>
              </a:rPr>
              <a:t>e</a:t>
            </a:r>
            <a:r>
              <a:rPr lang="es-PE" dirty="0" smtClean="0">
                <a:solidFill>
                  <a:srgbClr val="002060"/>
                </a:solidFill>
              </a:rPr>
              <a:t>studiantes</a:t>
            </a:r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861067" y="5820348"/>
            <a:ext cx="4044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dirty="0" smtClean="0">
                <a:solidFill>
                  <a:srgbClr val="002060"/>
                </a:solidFill>
                <a:latin typeface="+mn-lt"/>
              </a:rPr>
              <a:t>18. 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Admisión al programa de estudios	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512591" y="6160893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olidFill>
                  <a:srgbClr val="002060"/>
                </a:solidFill>
                <a:latin typeface="+mn-lt"/>
              </a:rPr>
              <a:t>19. 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Nivelación de ingresantes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6" name="Título 3"/>
          <p:cNvSpPr>
            <a:spLocks noGrp="1"/>
          </p:cNvSpPr>
          <p:nvPr>
            <p:ph type="title"/>
          </p:nvPr>
        </p:nvSpPr>
        <p:spPr>
          <a:xfrm>
            <a:off x="683604" y="260648"/>
            <a:ext cx="8229600" cy="864096"/>
          </a:xfrm>
          <a:prstGeom prst="roundRect">
            <a:avLst/>
          </a:prstGeom>
          <a:solidFill>
            <a:srgbClr val="CC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PE" sz="30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s-PE" sz="30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s-PE" sz="3000" b="1" dirty="0">
                <a:solidFill>
                  <a:srgbClr val="002060"/>
                </a:solidFill>
                <a:cs typeface="Arial" panose="020B0604020202020204" pitchFamily="34" charset="0"/>
              </a:rPr>
              <a:t>Dimensión 2: Formación integral</a:t>
            </a:r>
            <a:br>
              <a:rPr lang="es-PE" sz="30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s-PE" sz="3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7" name="Flecha a la derecha con muesca 26"/>
          <p:cNvSpPr/>
          <p:nvPr/>
        </p:nvSpPr>
        <p:spPr>
          <a:xfrm>
            <a:off x="2587953" y="2609188"/>
            <a:ext cx="670880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Flecha a la derecha con muesca 27"/>
          <p:cNvSpPr/>
          <p:nvPr/>
        </p:nvSpPr>
        <p:spPr>
          <a:xfrm>
            <a:off x="2654514" y="4303334"/>
            <a:ext cx="782490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Flecha a la derecha con muesca 28"/>
          <p:cNvSpPr/>
          <p:nvPr/>
        </p:nvSpPr>
        <p:spPr>
          <a:xfrm>
            <a:off x="2698735" y="5794948"/>
            <a:ext cx="769571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916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4" grpId="0"/>
      <p:bldP spid="2" grpId="0"/>
      <p:bldP spid="18" grpId="0"/>
      <p:bldP spid="19" grpId="0"/>
      <p:bldP spid="20" grpId="0"/>
      <p:bldP spid="21" grpId="0"/>
      <p:bldP spid="17" grpId="0" animBg="1"/>
      <p:bldP spid="22" grpId="0"/>
      <p:bldP spid="23" grpId="0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lamada de flecha hacia abajo 8"/>
          <p:cNvSpPr/>
          <p:nvPr/>
        </p:nvSpPr>
        <p:spPr>
          <a:xfrm>
            <a:off x="4211964" y="608552"/>
            <a:ext cx="3062227" cy="606457"/>
          </a:xfrm>
          <a:prstGeom prst="downArrowCallou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Estándares</a:t>
            </a:r>
          </a:p>
        </p:txBody>
      </p:sp>
      <p:sp>
        <p:nvSpPr>
          <p:cNvPr id="10" name="Elipse 9"/>
          <p:cNvSpPr/>
          <p:nvPr/>
        </p:nvSpPr>
        <p:spPr>
          <a:xfrm>
            <a:off x="293767" y="1785273"/>
            <a:ext cx="2088232" cy="1152537"/>
          </a:xfrm>
          <a:prstGeom prst="ellipse">
            <a:avLst/>
          </a:prstGeom>
          <a:solidFill>
            <a:srgbClr val="66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02060"/>
                </a:solidFill>
              </a:rPr>
              <a:t>Seguimiento a </a:t>
            </a:r>
            <a:r>
              <a:rPr lang="es-PE" dirty="0">
                <a:solidFill>
                  <a:srgbClr val="002060"/>
                </a:solidFill>
              </a:rPr>
              <a:t>e</a:t>
            </a:r>
            <a:r>
              <a:rPr lang="es-PE" dirty="0" smtClean="0">
                <a:solidFill>
                  <a:srgbClr val="002060"/>
                </a:solidFill>
              </a:rPr>
              <a:t>studiantes</a:t>
            </a:r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08511" y="3274480"/>
            <a:ext cx="2258744" cy="1224136"/>
          </a:xfrm>
          <a:prstGeom prst="ellipse">
            <a:avLst/>
          </a:prstGeom>
          <a:solidFill>
            <a:srgbClr val="66FF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02060"/>
                </a:solidFill>
              </a:rPr>
              <a:t>Investigación, Desarrollo Tecnológico e Innovación</a:t>
            </a:r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12" name="Llamada de flecha hacia abajo 11"/>
          <p:cNvSpPr/>
          <p:nvPr/>
        </p:nvSpPr>
        <p:spPr>
          <a:xfrm>
            <a:off x="300776" y="601044"/>
            <a:ext cx="3062227" cy="606457"/>
          </a:xfrm>
          <a:prstGeom prst="downArrowCallou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Factores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151736" y="1715211"/>
            <a:ext cx="5607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>
                <a:solidFill>
                  <a:srgbClr val="002060"/>
                </a:solidFill>
                <a:latin typeface="+mn-lt"/>
              </a:rPr>
              <a:t>20. 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Seguimiento al desempeño de los estudiantes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151740" y="2197683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002060"/>
                </a:solidFill>
                <a:latin typeface="+mn-lt"/>
              </a:rPr>
              <a:t>21. Actividades extracurriculares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306096" y="3240221"/>
            <a:ext cx="5607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+mn-lt"/>
              </a:rPr>
              <a:t>22. Gestión y calidad de la </a:t>
            </a:r>
            <a:r>
              <a:rPr lang="es-PE" dirty="0" err="1">
                <a:solidFill>
                  <a:srgbClr val="002060"/>
                </a:solidFill>
                <a:latin typeface="+mn-lt"/>
              </a:rPr>
              <a:t>I+D+i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 realizada por docentes 	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3306096" y="3815028"/>
            <a:ext cx="529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002060"/>
                </a:solidFill>
                <a:latin typeface="+mn-lt"/>
              </a:rPr>
              <a:t>23. </a:t>
            </a:r>
            <a:r>
              <a:rPr lang="es-PE" dirty="0" err="1">
                <a:solidFill>
                  <a:srgbClr val="002060"/>
                </a:solidFill>
                <a:latin typeface="+mn-lt"/>
              </a:rPr>
              <a:t>I+D+i</a:t>
            </a:r>
            <a:r>
              <a:rPr lang="es-PE" dirty="0">
                <a:solidFill>
                  <a:srgbClr val="002060"/>
                </a:solidFill>
                <a:latin typeface="+mn-lt"/>
              </a:rPr>
              <a:t> para la obtención del grado y el título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3293724" y="4171596"/>
            <a:ext cx="5572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>
                <a:solidFill>
                  <a:srgbClr val="002060"/>
                </a:solidFill>
              </a:rPr>
              <a:t>24. </a:t>
            </a:r>
            <a:r>
              <a:rPr lang="es-PE" dirty="0">
                <a:solidFill>
                  <a:srgbClr val="002060"/>
                </a:solidFill>
              </a:rPr>
              <a:t>Publicaciones de los resultados de </a:t>
            </a:r>
            <a:r>
              <a:rPr lang="es-PE" dirty="0" err="1">
                <a:solidFill>
                  <a:srgbClr val="002060"/>
                </a:solidFill>
              </a:rPr>
              <a:t>I+D+i</a:t>
            </a:r>
            <a:r>
              <a:rPr lang="es-PE" dirty="0">
                <a:solidFill>
                  <a:srgbClr val="002060"/>
                </a:solidFill>
              </a:rPr>
              <a:t>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8" name="Elipse 27"/>
          <p:cNvSpPr/>
          <p:nvPr/>
        </p:nvSpPr>
        <p:spPr>
          <a:xfrm>
            <a:off x="75438" y="5192545"/>
            <a:ext cx="2552346" cy="1008112"/>
          </a:xfrm>
          <a:prstGeom prst="ellipse">
            <a:avLst/>
          </a:prstGeom>
          <a:solidFill>
            <a:srgbClr val="99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700" dirty="0">
                <a:solidFill>
                  <a:srgbClr val="002060"/>
                </a:solidFill>
              </a:rPr>
              <a:t>Responsabilidad Social Universitaria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3306100" y="5315243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olidFill>
                  <a:srgbClr val="002060"/>
                </a:solidFill>
              </a:rPr>
              <a:t>25.</a:t>
            </a:r>
            <a:r>
              <a:rPr lang="es-PE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PE" dirty="0">
                <a:solidFill>
                  <a:srgbClr val="002060"/>
                </a:solidFill>
              </a:rPr>
              <a:t>Responsabilidad social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3299908" y="5772096"/>
            <a:ext cx="5619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</a:rPr>
              <a:t>26. Implementación de políticas ambientales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2" name="Flecha a la derecha con muesca 31"/>
          <p:cNvSpPr/>
          <p:nvPr/>
        </p:nvSpPr>
        <p:spPr>
          <a:xfrm>
            <a:off x="2441972" y="1874108"/>
            <a:ext cx="709764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Flecha a la derecha con muesca 32"/>
          <p:cNvSpPr/>
          <p:nvPr/>
        </p:nvSpPr>
        <p:spPr>
          <a:xfrm>
            <a:off x="2523702" y="3563382"/>
            <a:ext cx="755257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Flecha a la derecha con muesca 33"/>
          <p:cNvSpPr/>
          <p:nvPr/>
        </p:nvSpPr>
        <p:spPr>
          <a:xfrm>
            <a:off x="2655116" y="5373436"/>
            <a:ext cx="707887" cy="679430"/>
          </a:xfrm>
          <a:prstGeom prst="notched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8" name="Picture 4" descr="Resultado de imagen para formacion integral del estudia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48880"/>
            <a:ext cx="1377524" cy="132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/>
      <p:bldP spid="31" grpId="0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12655</TotalTime>
  <Words>932</Words>
  <Application>Microsoft Office PowerPoint</Application>
  <PresentationFormat>Presentación en pantalla (4:3)</PresentationFormat>
  <Paragraphs>147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Diseño predeterminado</vt:lpstr>
      <vt:lpstr>Hoja de cálculo</vt:lpstr>
      <vt:lpstr>Presentation Title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Dimensión 1: Gestión estratégica  </vt:lpstr>
      <vt:lpstr> Dimensión 2: Formación integral </vt:lpstr>
      <vt:lpstr>Presentación de PowerPoint</vt:lpstr>
      <vt:lpstr> Dimensión 3: Soporte Institucional </vt:lpstr>
      <vt:lpstr> Dimensión 4: 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GLORIA CALDERON DE LOS SANTOS</cp:lastModifiedBy>
  <cp:revision>925</cp:revision>
  <dcterms:created xsi:type="dcterms:W3CDTF">2010-05-23T14:28:12Z</dcterms:created>
  <dcterms:modified xsi:type="dcterms:W3CDTF">2017-06-05T16:44:16Z</dcterms:modified>
</cp:coreProperties>
</file>